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3"/>
  </p:notesMasterIdLst>
  <p:handoutMasterIdLst>
    <p:handoutMasterId r:id="rId44"/>
  </p:handoutMasterIdLst>
  <p:sldIdLst>
    <p:sldId id="256" r:id="rId5"/>
    <p:sldId id="277" r:id="rId6"/>
    <p:sldId id="258" r:id="rId7"/>
    <p:sldId id="295" r:id="rId8"/>
    <p:sldId id="268" r:id="rId9"/>
    <p:sldId id="293" r:id="rId10"/>
    <p:sldId id="294" r:id="rId11"/>
    <p:sldId id="290" r:id="rId12"/>
    <p:sldId id="292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5" r:id="rId22"/>
    <p:sldId id="304" r:id="rId23"/>
    <p:sldId id="306" r:id="rId24"/>
    <p:sldId id="320" r:id="rId25"/>
    <p:sldId id="321" r:id="rId26"/>
    <p:sldId id="307" r:id="rId27"/>
    <p:sldId id="308" r:id="rId28"/>
    <p:sldId id="309" r:id="rId29"/>
    <p:sldId id="322" r:id="rId30"/>
    <p:sldId id="323" r:id="rId31"/>
    <p:sldId id="324" r:id="rId32"/>
    <p:sldId id="310" r:id="rId33"/>
    <p:sldId id="311" r:id="rId34"/>
    <p:sldId id="312" r:id="rId35"/>
    <p:sldId id="313" r:id="rId36"/>
    <p:sldId id="314" r:id="rId37"/>
    <p:sldId id="315" r:id="rId38"/>
    <p:sldId id="316" r:id="rId39"/>
    <p:sldId id="318" r:id="rId40"/>
    <p:sldId id="319" r:id="rId41"/>
    <p:sldId id="27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1571" autoAdjust="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12/4/2024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12/4/2024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FAD2D-08E4-60EC-0BB5-FBA6C85F1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B2B4F3-78ED-B6C5-09D7-417620AA2B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9AE265-03BE-2522-EA67-070163B78C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A50BFD-12A4-7A59-1C82-525F16B64C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405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8C22C-B972-E676-988F-7AA9EC5D5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450524-3E0C-A04D-CFF4-51122CAC5A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2A5226-06AF-9445-F69E-1B50E6147D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DB43E-EF36-4888-B36F-DA9DD56BD4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741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8B443-3C12-5D20-C0E4-6EC5ABF14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15F362-06E9-3C89-09AA-9CF6417669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577DE4-8DF1-9467-4CEE-A6DF7355C9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7644F-D5B9-24DE-0B4B-B235DBB885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6005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075F7-52BA-1140-271F-966EAE6CD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D2CD3F-5066-D4BF-312A-C01387B28E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A99163-4ABD-AF94-5736-B54B11EC63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E0F33E-39AA-101A-A902-6C5214D846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085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C85A0-4445-018B-B8F4-828B08853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FC2C3E-67AB-41D4-AB07-8663675A3A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B5CE88-B89E-51F0-DD79-CE36E608BE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6ED3FF-39D3-9F0B-0DD1-809185EBE6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8326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4C98C-224C-12B8-2F31-82E039475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6BE9F8-FF94-7615-1AFD-01C8F4A636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8350A4-945A-35D3-07DC-B5DA4D67FD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380D6-D898-BCD4-1F3F-E59CD4A183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4262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85B67-328B-B2E1-A5D1-9BC5E9792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C2DA65-985C-34FC-4E03-20B6F93F9E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064026-CC18-7F60-42EB-4EEC02AF2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5A425-BFF8-23A0-B1E9-460BB36B23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380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EFFF8-6363-FCB0-9365-74F2E9CEB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DD7229-AD2E-DE52-4C1A-4527929825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C79724-166E-F3AE-5F0D-9BD4712671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4AABC-265A-9F56-D0AB-FE604A4BBE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843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CA071-8F3C-077B-65CA-2625733E6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EFF430-0410-FBA7-7332-BA73B1DD3F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220423-7312-2976-9423-7E7205AB9E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53FC0-7D15-4AEB-2A7F-BC849C51BB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1046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C95C0-D861-2056-CBBF-70473456B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B1BB3C-87C7-3D18-2625-6637C4BF37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2E4375-121B-F521-5A6D-8B599ED585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19B9E-B36E-5CC8-8FD6-BE84CCCD78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124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Momen 1D all</a:t>
            </a:r>
          </a:p>
          <a:p>
            <a:r>
              <a:rPr lang="en-US" dirty="0"/>
              <a:t>M8raby </a:t>
            </a:r>
            <a:r>
              <a:rPr lang="en-US" dirty="0" err="1"/>
              <a:t>laplacian</a:t>
            </a:r>
            <a:r>
              <a:rPr lang="en-US" dirty="0"/>
              <a:t> </a:t>
            </a:r>
          </a:p>
          <a:p>
            <a:r>
              <a:rPr lang="en-US" dirty="0"/>
              <a:t>Badr simple</a:t>
            </a:r>
          </a:p>
          <a:p>
            <a:r>
              <a:rPr lang="en-US" dirty="0"/>
              <a:t>Amr </a:t>
            </a:r>
            <a:r>
              <a:rPr lang="en-US" dirty="0" err="1"/>
              <a:t>unshrap</a:t>
            </a:r>
            <a:endParaRPr lang="en-US" dirty="0"/>
          </a:p>
          <a:p>
            <a:r>
              <a:rPr lang="en-US" dirty="0"/>
              <a:t>Ismail high</a:t>
            </a:r>
          </a:p>
          <a:p>
            <a:r>
              <a:rPr lang="en-US" dirty="0"/>
              <a:t>Abdo </a:t>
            </a:r>
            <a:r>
              <a:rPr lang="en-US" dirty="0" err="1"/>
              <a:t>sobel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F687E-879C-6D4C-3646-0C894FF27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49F297-5705-7434-90E9-96C361CDC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CFE7C4-1E4B-4C05-F20B-32EC8FAAAE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5DD39-C3F2-E2FA-A883-AE6BA8D67F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5622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B1FB9-A484-8718-DB39-90AB11754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41CF08-3F69-7694-F2F5-027651BFB8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80990B-6325-6442-228D-A46D7101B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DDED1-94D1-2837-41B2-1443B0257A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9099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60A87-F06B-8CDB-7DD3-C3D8252B2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B030B4-64BB-A235-F101-556F2C83F0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944AF3-71BD-2836-59C7-5FC18C693C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EFA92C-21CB-60F1-03EE-641D1F45AD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348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0B915-6BBE-56B7-4761-7FE5C2504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0FDB49-985E-065D-E6D9-451A2D7E17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EDA9BA-7688-C559-ED5C-8C5C167F90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95DC2A-D495-A925-9A5C-FB9A47ABBA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76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F63E3-A0AE-CF83-D0AC-F972E8FC1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D35909-4328-A92D-8A74-B979FB01A5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A98A25-2237-4786-1809-E0D1B0AAFA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20A1A-AD88-C320-8B3B-0745C504D2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3452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E47C9-CC06-CFFE-898C-3AC1226EF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DDB0F8-2B03-7F02-C9BB-483607152E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0C4826-8E5F-ACD9-350C-E871B72175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86C5F-FCBF-37BA-4991-EF5B7A2FBD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2752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1719B-D89C-9EDB-1A97-E4E8C5BC6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3A812A-FEFB-5316-8D3F-11AF58F3D9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6943AC-5680-1907-8E62-6DAE3142D6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A76CC-BCEF-83F5-A3CD-F325FA1977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3825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E87F9-4931-18A2-F1AA-7AA05D16B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19CD41-8BCC-4DD4-EB31-C91E7C8F3A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164313-2580-C1A0-1BC9-148F4A13E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55F84-7D4C-614A-56E3-4C19B25AB3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4803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A3CBB-470E-1732-EAD9-2A80EEE29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59722F-484E-4AAE-E4FD-D815CE0317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AE88ED-D69A-AD47-3FEA-EDC529897B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4F2E8-4687-C02E-28CC-0E41CB98F2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8432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3B02F-40D5-3017-2B40-BAA76A874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DC7EE9-C938-7320-4316-6019364516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C4CF0E-54BE-A684-7428-3C2C67F8F4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1EC4D-5A5A-8B1E-F5BB-97AC2881FE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929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9EA90-7183-11F8-A00A-35ED1773F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EE436B-554A-CBE5-7DCA-772D3AC3E1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BE7101-E258-01C6-B3B2-36177AC34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57F73-12A5-99A8-CD1B-271BA412A9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9066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A0FBA-9C11-F5FA-CD52-E76DB3EBD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24D091-712B-97E5-A798-15951F8A02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75C10A-0D17-9888-AD19-92286FA35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42F297-0425-D373-1341-0C3A5F145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9710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CF57C-545A-1117-FFBA-A186FB68A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E16891-9D95-74EC-4DD0-08E50FCB1E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04FD5A-B405-6D08-ADED-8A2DC110E2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90D7C-AD74-1ABB-590F-409B2E2B9C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4943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2FCA2-FBEA-86D9-A982-C5B33679C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AC4848-C213-6E2A-4820-F02602DCA2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3315BE-6E39-A70A-A6ED-1A78FB0BC6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B44AC6-1E83-AA26-3936-75337E4D1B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1871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376FF-0339-E0BF-D385-C360C6757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F7C1B7-53BD-34B4-C1EE-6487EF7F72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F78D37-6F92-7825-A488-A1177EC16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22604-FF2D-998B-30D4-E4F4981D59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2987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EC5F4-C652-47C5-9209-B2D9D1A37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85E07A-A765-DDF5-C4EE-B4045A75C4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E600EB-AB10-3CD3-D0C6-C941D1554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1D172-0892-498B-E03A-1FDA26CEA2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2437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10EF1-A2FA-7C83-12E8-8332B2AFF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62D5AD-FCAD-9E04-1FFA-0C15DADDEF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78041C-5BA2-2297-79F3-F16286AB29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EC208-0D51-DB86-506B-B32E7C691F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5460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9125F-9720-3E51-2906-7673F1F7A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F00129-CFC1-E03A-A5BC-9ADF7A6ACB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6BB97B-8610-69A4-C2EF-85E7910BB2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7BEF0-DD34-63F0-A112-F4F79C3A7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2550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130A6-77A2-7963-73B0-1FA47B598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065962-DBE8-0A43-B5FE-2FD4F37D5C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92DD00-9BEB-9229-460B-1B6E6D361B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782337-196C-36BE-639C-0826220EA2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243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B30CB-0500-F0CF-1118-6AB77F747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FFC5C9-1BD4-82BF-C780-277C2FCEF8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661811-1B58-F8B7-6065-31EFEE94BA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208130-68C5-437F-93FD-C7F20DDFF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547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00CA3-E851-3DED-2EA9-7220986D7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0BE40E-BF07-1DDA-3C63-9BFD4658C8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38BA5C-941F-FBB3-56E9-50445D5D39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331898-16E7-D079-0AF1-8CCCC1A116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95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عنوان فقط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/>
              <a:t>Spatial filter </a:t>
            </a:r>
            <a:br>
              <a:rPr lang="en-US" dirty="0"/>
            </a:br>
            <a:r>
              <a:rPr lang="en-US" dirty="0"/>
              <a:t>sharpening technique 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30E4F-23FC-FC25-07C1-53E1A7EA2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361E2-9C3E-2B40-11C9-5E20E796C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375" y="99220"/>
            <a:ext cx="10668000" cy="785683"/>
          </a:xfrm>
        </p:spPr>
        <p:txBody>
          <a:bodyPr/>
          <a:lstStyle/>
          <a:p>
            <a:pPr algn="ctr"/>
            <a:r>
              <a:rPr lang="en-US" dirty="0"/>
              <a:t>Laplacian filter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2C4D61-E9FE-0183-62D2-2CB360F1E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1" name="صورة 10" descr="صورة تحتوي على نص, إيصال, الخط, لقطة شاشة&#10;&#10;تم إنشاء الوصف تلقائياً">
            <a:extLst>
              <a:ext uri="{FF2B5EF4-FFF2-40B4-BE49-F238E27FC236}">
                <a16:creationId xmlns:a16="http://schemas.microsoft.com/office/drawing/2014/main" id="{A11C8AE7-A64A-EA9F-306D-46D131759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67" y="1489587"/>
            <a:ext cx="11932141" cy="40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200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94103-0FBF-DB24-536D-07082F43B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 descr="صورة تحتوي على نص, لقطة شاشة, الخط, المستند&#10;&#10;تم إنشاء الوصف تلقائياً">
            <a:extLst>
              <a:ext uri="{FF2B5EF4-FFF2-40B4-BE49-F238E27FC236}">
                <a16:creationId xmlns:a16="http://schemas.microsoft.com/office/drawing/2014/main" id="{E4E883EA-25F5-2156-3BBA-94D58DA29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488" y="1301822"/>
            <a:ext cx="10053774" cy="5456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3D7607-E9C3-0666-A54E-B12E3E129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375" y="99220"/>
            <a:ext cx="10668000" cy="785683"/>
          </a:xfrm>
        </p:spPr>
        <p:txBody>
          <a:bodyPr/>
          <a:lstStyle/>
          <a:p>
            <a:pPr algn="ctr"/>
            <a:r>
              <a:rPr lang="en-US" dirty="0"/>
              <a:t>Laplacian filter solution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6449F3-8329-7D85-AB05-FC176C1FC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FF105ED4-6BF6-6E89-AA67-B9B36EE4F321}"/>
              </a:ext>
            </a:extLst>
          </p:cNvPr>
          <p:cNvSpPr txBox="1"/>
          <p:nvPr/>
        </p:nvSpPr>
        <p:spPr>
          <a:xfrm>
            <a:off x="8347587" y="5611206"/>
            <a:ext cx="2005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25  -  23 = 2</a:t>
            </a:r>
          </a:p>
        </p:txBody>
      </p:sp>
    </p:spTree>
    <p:extLst>
      <p:ext uri="{BB962C8B-B14F-4D97-AF65-F5344CB8AC3E}">
        <p14:creationId xmlns:p14="http://schemas.microsoft.com/office/powerpoint/2010/main" val="2593153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4341D-CDAA-29CB-77FC-FE7AA4DF5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3AEF2-777C-4C90-3A1C-CC381470D8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2984" y="1356851"/>
            <a:ext cx="7396513" cy="2949677"/>
          </a:xfrm>
        </p:spPr>
        <p:txBody>
          <a:bodyPr>
            <a:normAutofit/>
          </a:bodyPr>
          <a:lstStyle/>
          <a:p>
            <a:pPr marL="457200" lvl="1" algn="l"/>
            <a:r>
              <a:rPr lang="en-US" sz="5400" dirty="0">
                <a:solidFill>
                  <a:schemeClr val="bg1"/>
                </a:solidFill>
              </a:rPr>
              <a:t>Simplified or composed filter </a:t>
            </a: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D745B0E0-9F55-ACC2-AD2C-E75DD274ADB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42D4CEFB-FF74-0587-2503-1284B9522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6693CF8-24E0-0D7E-4C48-6F238252C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0775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F15BF-6675-9702-4B3E-AE1DA8241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170BB-4456-A563-134D-10C5D6722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375" y="99220"/>
            <a:ext cx="10668000" cy="785683"/>
          </a:xfrm>
        </p:spPr>
        <p:txBody>
          <a:bodyPr/>
          <a:lstStyle/>
          <a:p>
            <a:pPr algn="ctr"/>
            <a:r>
              <a:rPr lang="en-US" dirty="0"/>
              <a:t>Simplified filter law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EE229C-59C7-30EC-1CF1-87D2F8EEB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صورة 4" descr="صورة تحتوي على نص, الخط, خط يد, المستند&#10;&#10;تم إنشاء الوصف تلقائياً">
            <a:extLst>
              <a:ext uri="{FF2B5EF4-FFF2-40B4-BE49-F238E27FC236}">
                <a16:creationId xmlns:a16="http://schemas.microsoft.com/office/drawing/2014/main" id="{DA336DB9-48F3-8F97-1A64-AE1CF8C76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354" y="1018816"/>
            <a:ext cx="9959421" cy="533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9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541B8-3834-CAFF-BF10-BEF2B17DB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EC3E5-89DC-36F6-5EED-024B9C064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375" y="99220"/>
            <a:ext cx="10668000" cy="785683"/>
          </a:xfrm>
        </p:spPr>
        <p:txBody>
          <a:bodyPr/>
          <a:lstStyle/>
          <a:p>
            <a:pPr algn="ctr"/>
            <a:r>
              <a:rPr lang="en-US" dirty="0"/>
              <a:t>Simplified filter mask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240A51-B77A-0C58-43D8-D564EF468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صورة 5" descr="صورة تحتوي على نص, الخط, رقم, خط&#10;&#10;تم إنشاء الوصف تلقائياً">
            <a:extLst>
              <a:ext uri="{FF2B5EF4-FFF2-40B4-BE49-F238E27FC236}">
                <a16:creationId xmlns:a16="http://schemas.microsoft.com/office/drawing/2014/main" id="{42A92346-0FD3-F3A9-4273-1034FAFCDA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114"/>
          <a:stretch/>
        </p:blipFill>
        <p:spPr>
          <a:xfrm>
            <a:off x="381635" y="1431412"/>
            <a:ext cx="11419480" cy="2189214"/>
          </a:xfrm>
          <a:prstGeom prst="rect">
            <a:avLst/>
          </a:prstGeom>
        </p:spPr>
      </p:pic>
      <p:pic>
        <p:nvPicPr>
          <p:cNvPr id="10" name="صورة 9" descr="صورة تحتوي على ميدان/ مربع, مستطيل, لقطة شاشة, رسم بياني&#10;&#10;تم إنشاء الوصف تلقائياً">
            <a:extLst>
              <a:ext uri="{FF2B5EF4-FFF2-40B4-BE49-F238E27FC236}">
                <a16:creationId xmlns:a16="http://schemas.microsoft.com/office/drawing/2014/main" id="{E2F1E301-5BF3-FEB5-AE9F-7E3EFB83C9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080"/>
          <a:stretch/>
        </p:blipFill>
        <p:spPr>
          <a:xfrm>
            <a:off x="6864293" y="3652837"/>
            <a:ext cx="2528754" cy="2886075"/>
          </a:xfrm>
          <a:prstGeom prst="rect">
            <a:avLst/>
          </a:prstGeom>
        </p:spPr>
      </p:pic>
      <p:pic>
        <p:nvPicPr>
          <p:cNvPr id="12" name="صورة 11" descr="صورة تحتوي على ميدان/ مربع, لقطة شاشة, مستطيل, خط&#10;&#10;تم إنشاء الوصف تلقائياً">
            <a:extLst>
              <a:ext uri="{FF2B5EF4-FFF2-40B4-BE49-F238E27FC236}">
                <a16:creationId xmlns:a16="http://schemas.microsoft.com/office/drawing/2014/main" id="{8ED19708-097F-CC52-54F4-B7622CCD32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345" y="3816257"/>
            <a:ext cx="2536248" cy="2886075"/>
          </a:xfrm>
          <a:prstGeom prst="rect">
            <a:avLst/>
          </a:prstGeom>
        </p:spPr>
      </p:pic>
      <p:sp>
        <p:nvSpPr>
          <p:cNvPr id="13" name="مربع نص 12">
            <a:extLst>
              <a:ext uri="{FF2B5EF4-FFF2-40B4-BE49-F238E27FC236}">
                <a16:creationId xmlns:a16="http://schemas.microsoft.com/office/drawing/2014/main" id="{456A24F6-2D79-5896-BDC7-05125F29C448}"/>
              </a:ext>
            </a:extLst>
          </p:cNvPr>
          <p:cNvSpPr txBox="1"/>
          <p:nvPr/>
        </p:nvSpPr>
        <p:spPr>
          <a:xfrm>
            <a:off x="2973425" y="4403376"/>
            <a:ext cx="30529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Simple composed Laplacian </a:t>
            </a:r>
          </a:p>
        </p:txBody>
      </p:sp>
      <p:sp>
        <p:nvSpPr>
          <p:cNvPr id="14" name="مربع نص 13">
            <a:extLst>
              <a:ext uri="{FF2B5EF4-FFF2-40B4-BE49-F238E27FC236}">
                <a16:creationId xmlns:a16="http://schemas.microsoft.com/office/drawing/2014/main" id="{15720A21-4719-2312-65EC-A499607DF109}"/>
              </a:ext>
            </a:extLst>
          </p:cNvPr>
          <p:cNvSpPr txBox="1"/>
          <p:nvPr/>
        </p:nvSpPr>
        <p:spPr>
          <a:xfrm>
            <a:off x="9481535" y="4295990"/>
            <a:ext cx="31725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Variant composed Laplacian </a:t>
            </a:r>
          </a:p>
        </p:txBody>
      </p:sp>
    </p:spTree>
    <p:extLst>
      <p:ext uri="{BB962C8B-B14F-4D97-AF65-F5344CB8AC3E}">
        <p14:creationId xmlns:p14="http://schemas.microsoft.com/office/powerpoint/2010/main" val="1803511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00710-F544-8572-3701-4F4B13AF7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5E4-5D30-EF0F-910B-628B68E4F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61453"/>
            <a:ext cx="10668000" cy="785683"/>
          </a:xfrm>
        </p:spPr>
        <p:txBody>
          <a:bodyPr/>
          <a:lstStyle/>
          <a:p>
            <a:pPr algn="ctr"/>
            <a:r>
              <a:rPr lang="en-US" dirty="0"/>
              <a:t>Simplified filter Example</a:t>
            </a:r>
          </a:p>
        </p:txBody>
      </p:sp>
      <p:pic>
        <p:nvPicPr>
          <p:cNvPr id="7" name="صورة 6" descr="صورة تحتوي على نص, الخط, أبيض&#10;&#10;تم إنشاء الوصف تلقائياً">
            <a:extLst>
              <a:ext uri="{FF2B5EF4-FFF2-40B4-BE49-F238E27FC236}">
                <a16:creationId xmlns:a16="http://schemas.microsoft.com/office/drawing/2014/main" id="{7B7752F6-753A-670B-7810-7F3DEF03D2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62" t="-1468" r="35714" b="1468"/>
          <a:stretch/>
        </p:blipFill>
        <p:spPr>
          <a:xfrm>
            <a:off x="982721" y="1937403"/>
            <a:ext cx="10668000" cy="298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931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CDE9F-3A1B-AF84-C80A-E08E1765A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A12AB-8FA4-A242-2CE8-6166248EF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375" y="99220"/>
            <a:ext cx="10668000" cy="785683"/>
          </a:xfrm>
        </p:spPr>
        <p:txBody>
          <a:bodyPr/>
          <a:lstStyle/>
          <a:p>
            <a:pPr algn="ctr"/>
            <a:r>
              <a:rPr lang="en-US" dirty="0"/>
              <a:t>Simplified filter solution</a:t>
            </a:r>
          </a:p>
        </p:txBody>
      </p:sp>
      <p:pic>
        <p:nvPicPr>
          <p:cNvPr id="4" name="صورة 3" descr="صورة تحتوي على نص, لقطة شاشة, الخط, الجبر&#10;&#10;تم إنشاء الوصف تلقائياً">
            <a:extLst>
              <a:ext uri="{FF2B5EF4-FFF2-40B4-BE49-F238E27FC236}">
                <a16:creationId xmlns:a16="http://schemas.microsoft.com/office/drawing/2014/main" id="{A8E27286-3D91-25BF-5C9C-B92AF278E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632" y="1120878"/>
            <a:ext cx="8739486" cy="544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46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8FB9F-D991-9840-7921-96E756C22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A6B88-8127-C699-B6B6-F5E36EAC8B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1356852"/>
            <a:ext cx="6594768" cy="2632762"/>
          </a:xfrm>
        </p:spPr>
        <p:txBody>
          <a:bodyPr>
            <a:normAutofit/>
          </a:bodyPr>
          <a:lstStyle/>
          <a:p>
            <a:pPr marL="457200" lvl="1" algn="l"/>
            <a:r>
              <a:rPr lang="en-US" sz="5400" dirty="0">
                <a:solidFill>
                  <a:schemeClr val="bg1"/>
                </a:solidFill>
              </a:rPr>
              <a:t>Unshaped filter </a:t>
            </a: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23D640A0-78ED-B692-E77E-22EE864215C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3B0FBA71-4B20-4BBE-0629-381C8E961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7886399-0373-AAA0-2D61-E38EE44B1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79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8BD1C-7E47-DCC2-3386-D6AAFF598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5F530-CB76-13FE-A211-AE1272861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375" y="99220"/>
            <a:ext cx="10668000" cy="785683"/>
          </a:xfrm>
        </p:spPr>
        <p:txBody>
          <a:bodyPr/>
          <a:lstStyle/>
          <a:p>
            <a:pPr algn="ctr"/>
            <a:r>
              <a:rPr lang="en-US" dirty="0"/>
              <a:t>Unshaped filter law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FCD11DD7-EC63-3999-9F9D-F8C2A39B7BD0}"/>
              </a:ext>
            </a:extLst>
          </p:cNvPr>
          <p:cNvSpPr txBox="1">
            <a:spLocks/>
          </p:cNvSpPr>
          <p:nvPr/>
        </p:nvSpPr>
        <p:spPr>
          <a:xfrm>
            <a:off x="771733" y="988142"/>
            <a:ext cx="10351561" cy="5107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highlight>
                  <a:srgbClr val="FFFF00"/>
                </a:highlight>
              </a:rPr>
              <a:t>Unsharp Masking Filtering:-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Sharpen images consists of subtracting an unsharp (smoothed) version of an image from the original image.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Steps of Unsharp Masking:-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Blur the original image.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Create the unsharp mask using subtract the blurred image from the original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Add this mask to the original.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80541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68050-31E2-7B7E-382B-51BEE53A2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594DE-9047-1AE9-E013-CDAFFDE80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375" y="99220"/>
            <a:ext cx="10668000" cy="785683"/>
          </a:xfrm>
        </p:spPr>
        <p:txBody>
          <a:bodyPr/>
          <a:lstStyle/>
          <a:p>
            <a:pPr algn="ctr"/>
            <a:r>
              <a:rPr lang="en-US" dirty="0"/>
              <a:t>Unshaped filter Steps</a:t>
            </a:r>
          </a:p>
        </p:txBody>
      </p:sp>
      <p:pic>
        <p:nvPicPr>
          <p:cNvPr id="6" name="صورة 5" descr="صورة تحتوي على لقطة شاشة, أسود وأبيض&#10;&#10;تم إنشاء الوصف تلقائياً">
            <a:extLst>
              <a:ext uri="{FF2B5EF4-FFF2-40B4-BE49-F238E27FC236}">
                <a16:creationId xmlns:a16="http://schemas.microsoft.com/office/drawing/2014/main" id="{EAAA10F1-1FB6-645A-AB28-EEBC82D6C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876" y="1028457"/>
            <a:ext cx="9188247" cy="539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732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2"/>
            <a:ext cx="6343650" cy="986384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48981" y="1696065"/>
            <a:ext cx="6528619" cy="502541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 b="1" dirty="0"/>
              <a:t>1D  sharpening  filter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First order derivative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Second order derivative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b="1" dirty="0"/>
              <a:t>2D  sharpening  filter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Laplacian filter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Simplified filter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Unsharp filter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High boost filter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Sobel filter </a:t>
            </a:r>
          </a:p>
          <a:p>
            <a:pPr marL="457200" indent="-457200">
              <a:buFont typeface="+mj-lt"/>
              <a:buAutoNum type="arabicPeriod"/>
            </a:pPr>
            <a:endParaRPr lang="en-US" sz="3200" dirty="0"/>
          </a:p>
          <a:p>
            <a:pPr marL="457200" indent="-457200">
              <a:buFont typeface="+mj-lt"/>
              <a:buAutoNum type="arabicPeriod"/>
            </a:pPr>
            <a:endParaRPr lang="en-US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66A3C-80C0-4CEF-2AD1-940FF9A4B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D5DC-916A-ABD3-B6B2-FB41D2AEB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375" y="99220"/>
            <a:ext cx="10668000" cy="785683"/>
          </a:xfrm>
        </p:spPr>
        <p:txBody>
          <a:bodyPr/>
          <a:lstStyle/>
          <a:p>
            <a:pPr algn="ctr"/>
            <a:r>
              <a:rPr lang="en-US" dirty="0"/>
              <a:t>Unshaped filter Example</a:t>
            </a:r>
          </a:p>
        </p:txBody>
      </p:sp>
      <p:pic>
        <p:nvPicPr>
          <p:cNvPr id="4" name="صورة 3" descr="صورة تحتوي على نص, إيصال, الخط, أبيض&#10;&#10;تم إنشاء الوصف تلقائياً">
            <a:extLst>
              <a:ext uri="{FF2B5EF4-FFF2-40B4-BE49-F238E27FC236}">
                <a16:creationId xmlns:a16="http://schemas.microsoft.com/office/drawing/2014/main" id="{D9B90256-4AF3-9652-47D2-2BD60914E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36" y="1681316"/>
            <a:ext cx="11764528" cy="286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171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39B24-5B0E-3815-A71C-70929250B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36EBD-4E03-C4A0-DF89-382FA1B7A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375" y="99220"/>
            <a:ext cx="10668000" cy="785683"/>
          </a:xfrm>
        </p:spPr>
        <p:txBody>
          <a:bodyPr/>
          <a:lstStyle/>
          <a:p>
            <a:pPr algn="ctr"/>
            <a:r>
              <a:rPr lang="en-US" dirty="0"/>
              <a:t>Unshaped filter Example</a:t>
            </a:r>
          </a:p>
        </p:txBody>
      </p:sp>
      <p:pic>
        <p:nvPicPr>
          <p:cNvPr id="6" name="صورة 5">
            <a:extLst>
              <a:ext uri="{FF2B5EF4-FFF2-40B4-BE49-F238E27FC236}">
                <a16:creationId xmlns:a16="http://schemas.microsoft.com/office/drawing/2014/main" id="{87D89E79-60E2-7D04-3144-EEB310E67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959" y="1199213"/>
            <a:ext cx="8256081" cy="538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233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A64EA-BF8E-8BE7-6EAA-BFC504B1D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535D0-7F3A-8109-E02F-399263A3A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375" y="99220"/>
            <a:ext cx="10668000" cy="785683"/>
          </a:xfrm>
        </p:spPr>
        <p:txBody>
          <a:bodyPr/>
          <a:lstStyle/>
          <a:p>
            <a:pPr algn="ctr"/>
            <a:r>
              <a:rPr lang="en-US" dirty="0"/>
              <a:t>Unshaped filter Example</a:t>
            </a:r>
          </a:p>
        </p:txBody>
      </p:sp>
      <p:pic>
        <p:nvPicPr>
          <p:cNvPr id="4" name="صورة 3" descr="صورة تحتوي على نص, لقطة شاشة, الخط&#10;&#10;تم إنشاء الوصف تلقائياً">
            <a:extLst>
              <a:ext uri="{FF2B5EF4-FFF2-40B4-BE49-F238E27FC236}">
                <a16:creationId xmlns:a16="http://schemas.microsoft.com/office/drawing/2014/main" id="{A9F77E19-4D3F-9289-E880-D11229ED2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098" y="1004824"/>
            <a:ext cx="8863563" cy="2883909"/>
          </a:xfrm>
          <a:prstGeom prst="rect">
            <a:avLst/>
          </a:prstGeom>
        </p:spPr>
      </p:pic>
      <p:pic>
        <p:nvPicPr>
          <p:cNvPr id="7" name="صورة 6" descr="صورة تحتوي على نص, لقطة شاشة, الخط&#10;&#10;تم إنشاء الوصف تلقائياً">
            <a:extLst>
              <a:ext uri="{FF2B5EF4-FFF2-40B4-BE49-F238E27FC236}">
                <a16:creationId xmlns:a16="http://schemas.microsoft.com/office/drawing/2014/main" id="{A8F448A9-3C77-3A68-4422-35077E0EA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359" y="3874854"/>
            <a:ext cx="8869302" cy="264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748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78F8B-C6AE-545C-2747-42D85F048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80DDB-2CDC-B033-7C5E-8A399FAAC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375" y="99220"/>
            <a:ext cx="10668000" cy="785683"/>
          </a:xfrm>
        </p:spPr>
        <p:txBody>
          <a:bodyPr/>
          <a:lstStyle/>
          <a:p>
            <a:pPr algn="ctr"/>
            <a:r>
              <a:rPr lang="en-US" dirty="0"/>
              <a:t>Unshaped filter Solution</a:t>
            </a:r>
          </a:p>
        </p:txBody>
      </p:sp>
      <p:pic>
        <p:nvPicPr>
          <p:cNvPr id="5" name="صورة 4" descr="صورة تحتوي على نص, الخط, لقطة شاشة, رقم&#10;&#10;تم إنشاء الوصف تلقائياً">
            <a:extLst>
              <a:ext uri="{FF2B5EF4-FFF2-40B4-BE49-F238E27FC236}">
                <a16:creationId xmlns:a16="http://schemas.microsoft.com/office/drawing/2014/main" id="{C20ADFEE-AB7D-BD17-EAD6-C2B3B4B352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4552"/>
          <a:stretch/>
        </p:blipFill>
        <p:spPr>
          <a:xfrm>
            <a:off x="1474839" y="884903"/>
            <a:ext cx="9601199" cy="3141407"/>
          </a:xfrm>
          <a:prstGeom prst="rect">
            <a:avLst/>
          </a:prstGeom>
        </p:spPr>
      </p:pic>
      <p:pic>
        <p:nvPicPr>
          <p:cNvPr id="7" name="صورة 6" descr="صورة تحتوي على نص, الخط, لقطة شاشة, رقم&#10;&#10;تم إنشاء الوصف تلقائياً">
            <a:extLst>
              <a:ext uri="{FF2B5EF4-FFF2-40B4-BE49-F238E27FC236}">
                <a16:creationId xmlns:a16="http://schemas.microsoft.com/office/drawing/2014/main" id="{EAAE072B-0168-141F-A3AF-8A24381CA8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7139" r="71968"/>
          <a:stretch/>
        </p:blipFill>
        <p:spPr>
          <a:xfrm>
            <a:off x="4854292" y="4026310"/>
            <a:ext cx="2842291" cy="256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24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3B2BE-51AD-3F96-A5CC-01250FCD5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E3AD8-7CDD-499F-245F-0D76DB91B8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1356852"/>
            <a:ext cx="6594768" cy="2632762"/>
          </a:xfrm>
        </p:spPr>
        <p:txBody>
          <a:bodyPr>
            <a:normAutofit/>
          </a:bodyPr>
          <a:lstStyle/>
          <a:p>
            <a:pPr marL="457200" lvl="1" algn="l"/>
            <a:r>
              <a:rPr lang="en-US" sz="5400" dirty="0">
                <a:solidFill>
                  <a:schemeClr val="bg1"/>
                </a:solidFill>
              </a:rPr>
              <a:t>High boost filter </a:t>
            </a: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5F42500-729B-3435-CEBA-BCA5E612B31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D78633A2-A259-6190-7943-70E55700B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FBEFE92-597A-B053-ECF5-387C47B76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1598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45695-CE54-EAB2-2D15-42297FEF7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C4966-964C-CCFF-952B-9AC47421C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375" y="99220"/>
            <a:ext cx="10668000" cy="785683"/>
          </a:xfrm>
        </p:spPr>
        <p:txBody>
          <a:bodyPr/>
          <a:lstStyle/>
          <a:p>
            <a:pPr algn="ctr"/>
            <a:r>
              <a:rPr lang="en-US" dirty="0"/>
              <a:t>High boost filter steps</a:t>
            </a:r>
          </a:p>
        </p:txBody>
      </p:sp>
      <p:pic>
        <p:nvPicPr>
          <p:cNvPr id="8" name="صورة 7">
            <a:extLst>
              <a:ext uri="{FF2B5EF4-FFF2-40B4-BE49-F238E27FC236}">
                <a16:creationId xmlns:a16="http://schemas.microsoft.com/office/drawing/2014/main" id="{87A753AC-BAE2-85CA-42C6-87C2596FF9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677" t="37413" r="9879" b="13531"/>
          <a:stretch/>
        </p:blipFill>
        <p:spPr>
          <a:xfrm>
            <a:off x="1519083" y="1286186"/>
            <a:ext cx="8922773" cy="487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1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6F3B0-349D-2B5F-424A-B75DD3CE8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1D266-032A-B77C-DBF2-F256CDAF0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375" y="99220"/>
            <a:ext cx="10668000" cy="785683"/>
          </a:xfrm>
        </p:spPr>
        <p:txBody>
          <a:bodyPr/>
          <a:lstStyle/>
          <a:p>
            <a:pPr algn="ctr"/>
            <a:r>
              <a:rPr lang="en-US" dirty="0"/>
              <a:t>High boost filter steps</a:t>
            </a:r>
          </a:p>
        </p:txBody>
      </p:sp>
      <p:pic>
        <p:nvPicPr>
          <p:cNvPr id="3" name="صورة 2" descr="صورة تحتوي على نص, إيصال, الخط, أبيض&#10;&#10;تم إنشاء الوصف تلقائياً">
            <a:extLst>
              <a:ext uri="{FF2B5EF4-FFF2-40B4-BE49-F238E27FC236}">
                <a16:creationId xmlns:a16="http://schemas.microsoft.com/office/drawing/2014/main" id="{659B3B88-5ED3-2282-A223-AFCB0C8C2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36" y="1681316"/>
            <a:ext cx="11764528" cy="2861187"/>
          </a:xfrm>
          <a:prstGeom prst="rect">
            <a:avLst/>
          </a:prstGeom>
        </p:spPr>
      </p:pic>
      <p:sp>
        <p:nvSpPr>
          <p:cNvPr id="4" name="مستطيل 3">
            <a:extLst>
              <a:ext uri="{FF2B5EF4-FFF2-40B4-BE49-F238E27FC236}">
                <a16:creationId xmlns:a16="http://schemas.microsoft.com/office/drawing/2014/main" id="{30D3B3B3-1A30-EABD-F3BA-88333F8AB9EF}"/>
              </a:ext>
            </a:extLst>
          </p:cNvPr>
          <p:cNvSpPr/>
          <p:nvPr/>
        </p:nvSpPr>
        <p:spPr>
          <a:xfrm>
            <a:off x="2308485" y="4092315"/>
            <a:ext cx="2143594" cy="2998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High Boost</a:t>
            </a:r>
          </a:p>
        </p:txBody>
      </p:sp>
    </p:spTree>
    <p:extLst>
      <p:ext uri="{BB962C8B-B14F-4D97-AF65-F5344CB8AC3E}">
        <p14:creationId xmlns:p14="http://schemas.microsoft.com/office/powerpoint/2010/main" val="39050086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8DB92-36D1-B7E8-8288-868D9183D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B2C87-6EA4-45E9-FC03-60C64401D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375" y="99220"/>
            <a:ext cx="10668000" cy="785683"/>
          </a:xfrm>
        </p:spPr>
        <p:txBody>
          <a:bodyPr/>
          <a:lstStyle/>
          <a:p>
            <a:pPr algn="ctr"/>
            <a:r>
              <a:rPr lang="en-US" dirty="0"/>
              <a:t>High boost filter steps</a:t>
            </a:r>
          </a:p>
        </p:txBody>
      </p:sp>
      <p:pic>
        <p:nvPicPr>
          <p:cNvPr id="9" name="صورة 8">
            <a:extLst>
              <a:ext uri="{FF2B5EF4-FFF2-40B4-BE49-F238E27FC236}">
                <a16:creationId xmlns:a16="http://schemas.microsoft.com/office/drawing/2014/main" id="{F8BC7ABA-B8E2-72A9-767E-CD0B69110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460" y="1116129"/>
            <a:ext cx="9105079" cy="517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1136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AC22E-0AB9-5F58-10D2-D8914FA6A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7BD8E-422B-3008-7131-B01479BC3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375" y="99220"/>
            <a:ext cx="10668000" cy="785683"/>
          </a:xfrm>
        </p:spPr>
        <p:txBody>
          <a:bodyPr/>
          <a:lstStyle/>
          <a:p>
            <a:pPr algn="ctr"/>
            <a:r>
              <a:rPr lang="en-US" dirty="0"/>
              <a:t>High boost filter steps</a:t>
            </a:r>
          </a:p>
        </p:txBody>
      </p:sp>
      <p:pic>
        <p:nvPicPr>
          <p:cNvPr id="4" name="صورة 3" descr="صورة تحتوي على نص, لقطة شاشة, الخط&#10;&#10;تم إنشاء الوصف تلقائياً">
            <a:extLst>
              <a:ext uri="{FF2B5EF4-FFF2-40B4-BE49-F238E27FC236}">
                <a16:creationId xmlns:a16="http://schemas.microsoft.com/office/drawing/2014/main" id="{5BC6A784-99EB-1FD1-FE32-753C29D61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582" y="2567865"/>
            <a:ext cx="7094835" cy="1722269"/>
          </a:xfrm>
          <a:prstGeom prst="rect">
            <a:avLst/>
          </a:prstGeom>
        </p:spPr>
      </p:pic>
      <p:pic>
        <p:nvPicPr>
          <p:cNvPr id="6" name="صورة 5">
            <a:extLst>
              <a:ext uri="{FF2B5EF4-FFF2-40B4-BE49-F238E27FC236}">
                <a16:creationId xmlns:a16="http://schemas.microsoft.com/office/drawing/2014/main" id="{641B8712-6ACC-8625-9103-50D6F0701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9895" y="884903"/>
            <a:ext cx="8828895" cy="4214717"/>
          </a:xfrm>
          <a:prstGeom prst="rect">
            <a:avLst/>
          </a:prstGeom>
        </p:spPr>
      </p:pic>
      <p:pic>
        <p:nvPicPr>
          <p:cNvPr id="8" name="صورة 7" descr="صورة تحتوي على نص, لقطة شاشة, الخط&#10;&#10;تم إنشاء الوصف تلقائياً">
            <a:extLst>
              <a:ext uri="{FF2B5EF4-FFF2-40B4-BE49-F238E27FC236}">
                <a16:creationId xmlns:a16="http://schemas.microsoft.com/office/drawing/2014/main" id="{892DC3C8-46DB-76D3-928D-851AEB390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957" y="5088509"/>
            <a:ext cx="7094835" cy="172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803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1C7EA-DD4D-95BA-3ED3-1563718BC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BAB76-E6DF-85A2-5017-DB8045724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375" y="99220"/>
            <a:ext cx="10668000" cy="785683"/>
          </a:xfrm>
        </p:spPr>
        <p:txBody>
          <a:bodyPr/>
          <a:lstStyle/>
          <a:p>
            <a:pPr algn="ctr"/>
            <a:r>
              <a:rPr lang="en-US" dirty="0"/>
              <a:t>High boost filter steps</a:t>
            </a:r>
          </a:p>
        </p:txBody>
      </p:sp>
      <p:pic>
        <p:nvPicPr>
          <p:cNvPr id="5" name="صورة 4" descr="صورة تحتوي على نص, الخط, لقطة شاشة, رقم&#10;&#10;تم إنشاء الوصف تلقائياً">
            <a:extLst>
              <a:ext uri="{FF2B5EF4-FFF2-40B4-BE49-F238E27FC236}">
                <a16:creationId xmlns:a16="http://schemas.microsoft.com/office/drawing/2014/main" id="{6073F5AC-099D-6799-83CE-82BAAD0A8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048" y="1287129"/>
            <a:ext cx="9272654" cy="547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330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2984" y="545690"/>
            <a:ext cx="8129015" cy="5651952"/>
          </a:xfrm>
        </p:spPr>
        <p:txBody>
          <a:bodyPr>
            <a:normAutofit/>
          </a:bodyPr>
          <a:lstStyle/>
          <a:p>
            <a:r>
              <a:rPr lang="en-US" sz="4800" b="1" dirty="0"/>
              <a:t>1D  sharpening  filter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C01C3-D4C3-38B8-BDCC-13050A021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6EA85-4309-C4C2-CE93-795A435471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1356852"/>
            <a:ext cx="6594768" cy="2632762"/>
          </a:xfrm>
        </p:spPr>
        <p:txBody>
          <a:bodyPr>
            <a:normAutofit/>
          </a:bodyPr>
          <a:lstStyle/>
          <a:p>
            <a:pPr marL="457200" lvl="1" algn="l"/>
            <a:r>
              <a:rPr lang="en-US" sz="5400" dirty="0">
                <a:solidFill>
                  <a:schemeClr val="bg1"/>
                </a:solidFill>
              </a:rPr>
              <a:t>Soble &amp; Gradient filter </a:t>
            </a: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2F6D622B-EA31-EBDE-40E9-19977594F42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C530DC3C-4207-48D3-0B5A-2BC8CECBF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AE4CC15-5E0E-9F41-2519-154967BD7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066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08AA8-4356-BD9B-D883-72D66DCB4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B85FD-B4C8-58E8-A8A8-1B4DC315C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375" y="99220"/>
            <a:ext cx="10668000" cy="785683"/>
          </a:xfrm>
        </p:spPr>
        <p:txBody>
          <a:bodyPr/>
          <a:lstStyle/>
          <a:p>
            <a:pPr algn="ctr"/>
            <a:r>
              <a:rPr lang="en-US" dirty="0"/>
              <a:t>Gradient filter law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304293C9-2ADF-6E31-EFA9-19B2E74E9F68}"/>
              </a:ext>
            </a:extLst>
          </p:cNvPr>
          <p:cNvSpPr txBox="1">
            <a:spLocks/>
          </p:cNvSpPr>
          <p:nvPr/>
        </p:nvSpPr>
        <p:spPr>
          <a:xfrm>
            <a:off x="771733" y="988142"/>
            <a:ext cx="10351561" cy="5107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5908643A-546B-F5C0-0F94-7C2CA297A7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0944"/>
          <a:stretch/>
        </p:blipFill>
        <p:spPr>
          <a:xfrm>
            <a:off x="1251013" y="1778562"/>
            <a:ext cx="9392999" cy="375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15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05093-6F09-55CB-9580-B566776A8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852A2-E885-564C-D2E6-590F07C83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375" y="99220"/>
            <a:ext cx="10668000" cy="785683"/>
          </a:xfrm>
        </p:spPr>
        <p:txBody>
          <a:bodyPr/>
          <a:lstStyle/>
          <a:p>
            <a:pPr algn="ctr"/>
            <a:r>
              <a:rPr lang="en-US" dirty="0"/>
              <a:t>Gradient filter law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5A03758B-0F60-BC66-B407-512974D3EFF6}"/>
              </a:ext>
            </a:extLst>
          </p:cNvPr>
          <p:cNvSpPr txBox="1">
            <a:spLocks/>
          </p:cNvSpPr>
          <p:nvPr/>
        </p:nvSpPr>
        <p:spPr>
          <a:xfrm>
            <a:off x="771733" y="988142"/>
            <a:ext cx="10351561" cy="5107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pic>
        <p:nvPicPr>
          <p:cNvPr id="6" name="صورة 5" descr="صورة تحتوي على نص, خط يد, مكتوبة بخط اليد&#10;&#10;تم إنشاء الوصف تلقائياً">
            <a:extLst>
              <a:ext uri="{FF2B5EF4-FFF2-40B4-BE49-F238E27FC236}">
                <a16:creationId xmlns:a16="http://schemas.microsoft.com/office/drawing/2014/main" id="{F1D245AC-9B22-DE66-27BB-0CE8F4AC7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567" y="1651612"/>
            <a:ext cx="12217133" cy="355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78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954BF-F6C3-45D7-4C5E-202925BF9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B39CA-EEB8-6AAD-A69A-F9DEEA032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375" y="99220"/>
            <a:ext cx="10668000" cy="785683"/>
          </a:xfrm>
        </p:spPr>
        <p:txBody>
          <a:bodyPr/>
          <a:lstStyle/>
          <a:p>
            <a:pPr algn="ctr"/>
            <a:r>
              <a:rPr lang="en-US" dirty="0"/>
              <a:t>Sobel filter law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1883C05E-69A3-22B2-00BF-32FBE4EBC225}"/>
              </a:ext>
            </a:extLst>
          </p:cNvPr>
          <p:cNvSpPr txBox="1">
            <a:spLocks/>
          </p:cNvSpPr>
          <p:nvPr/>
        </p:nvSpPr>
        <p:spPr>
          <a:xfrm>
            <a:off x="771733" y="988142"/>
            <a:ext cx="10351561" cy="5107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pic>
        <p:nvPicPr>
          <p:cNvPr id="5" name="صورة 4" descr="صورة تحتوي على نص, لقطة شاشة, الخط, رسم بياني&#10;&#10;تم إنشاء الوصف تلقائياً">
            <a:extLst>
              <a:ext uri="{FF2B5EF4-FFF2-40B4-BE49-F238E27FC236}">
                <a16:creationId xmlns:a16="http://schemas.microsoft.com/office/drawing/2014/main" id="{CF6653C2-C525-2423-E0C4-3ACCB3099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749" y="1069258"/>
            <a:ext cx="9891252" cy="494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6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53688-0E8E-C125-BA31-39C39C380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339C1-D27C-05DC-3296-C8B8E1996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375" y="99220"/>
            <a:ext cx="10668000" cy="785683"/>
          </a:xfrm>
        </p:spPr>
        <p:txBody>
          <a:bodyPr/>
          <a:lstStyle/>
          <a:p>
            <a:pPr algn="ctr"/>
            <a:r>
              <a:rPr lang="en-US" dirty="0"/>
              <a:t>Sobel filter law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4F78A595-2948-75FC-8BC1-69DF09B00F9C}"/>
              </a:ext>
            </a:extLst>
          </p:cNvPr>
          <p:cNvSpPr txBox="1">
            <a:spLocks/>
          </p:cNvSpPr>
          <p:nvPr/>
        </p:nvSpPr>
        <p:spPr>
          <a:xfrm>
            <a:off x="771733" y="988142"/>
            <a:ext cx="10351561" cy="5107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pic>
        <p:nvPicPr>
          <p:cNvPr id="6" name="صورة 5" descr="صورة تحتوي على نص, الخط, أبيض, الجبر&#10;&#10;تم إنشاء الوصف تلقائياً">
            <a:extLst>
              <a:ext uri="{FF2B5EF4-FFF2-40B4-BE49-F238E27FC236}">
                <a16:creationId xmlns:a16="http://schemas.microsoft.com/office/drawing/2014/main" id="{BDE4D816-DDB5-3C6A-0A98-B7D31FE67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1" y="2814058"/>
            <a:ext cx="12005187" cy="1701834"/>
          </a:xfrm>
          <a:prstGeom prst="rect">
            <a:avLst/>
          </a:prstGeom>
        </p:spPr>
      </p:pic>
      <p:sp>
        <p:nvSpPr>
          <p:cNvPr id="7" name="مربع نص 6">
            <a:extLst>
              <a:ext uri="{FF2B5EF4-FFF2-40B4-BE49-F238E27FC236}">
                <a16:creationId xmlns:a16="http://schemas.microsoft.com/office/drawing/2014/main" id="{F48C2314-3F95-C809-8EB7-B951CEDD596C}"/>
              </a:ext>
            </a:extLst>
          </p:cNvPr>
          <p:cNvSpPr txBox="1"/>
          <p:nvPr/>
        </p:nvSpPr>
        <p:spPr>
          <a:xfrm>
            <a:off x="4694903" y="1460091"/>
            <a:ext cx="2802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Horizontal </a:t>
            </a:r>
          </a:p>
        </p:txBody>
      </p:sp>
    </p:spTree>
    <p:extLst>
      <p:ext uri="{BB962C8B-B14F-4D97-AF65-F5344CB8AC3E}">
        <p14:creationId xmlns:p14="http://schemas.microsoft.com/office/powerpoint/2010/main" val="3978769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FDAC3-508A-3C3F-4F62-DF1EF5D32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9BBCE-15C4-4272-19BB-DCA98D54E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375" y="99220"/>
            <a:ext cx="10668000" cy="785683"/>
          </a:xfrm>
        </p:spPr>
        <p:txBody>
          <a:bodyPr/>
          <a:lstStyle/>
          <a:p>
            <a:pPr algn="ctr"/>
            <a:r>
              <a:rPr lang="en-US" dirty="0"/>
              <a:t>Sobel filter law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6836EB60-77D0-8D8B-E0CC-A59BC2817346}"/>
              </a:ext>
            </a:extLst>
          </p:cNvPr>
          <p:cNvSpPr txBox="1">
            <a:spLocks/>
          </p:cNvSpPr>
          <p:nvPr/>
        </p:nvSpPr>
        <p:spPr>
          <a:xfrm>
            <a:off x="771733" y="988142"/>
            <a:ext cx="10351561" cy="5107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pic>
        <p:nvPicPr>
          <p:cNvPr id="6" name="صورة 5" descr="صورة تحتوي على نص, الخط, أبيض, إيصال&#10;&#10;تم إنشاء الوصف تلقائياً">
            <a:extLst>
              <a:ext uri="{FF2B5EF4-FFF2-40B4-BE49-F238E27FC236}">
                <a16:creationId xmlns:a16="http://schemas.microsoft.com/office/drawing/2014/main" id="{EF9F2DA5-93E0-D580-3767-3D8A7DA99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8296"/>
            <a:ext cx="11986927" cy="370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886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0CD0A-6F67-6C9F-FB8D-E9E794341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9DC3B-5F08-187A-0FA6-088CB16D5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375" y="99220"/>
            <a:ext cx="10668000" cy="785683"/>
          </a:xfrm>
        </p:spPr>
        <p:txBody>
          <a:bodyPr/>
          <a:lstStyle/>
          <a:p>
            <a:pPr algn="ctr"/>
            <a:r>
              <a:rPr lang="en-US" dirty="0"/>
              <a:t>Pruitt filter Example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07A3AD51-A3CD-E839-3B23-C376039205B8}"/>
              </a:ext>
            </a:extLst>
          </p:cNvPr>
          <p:cNvSpPr txBox="1">
            <a:spLocks/>
          </p:cNvSpPr>
          <p:nvPr/>
        </p:nvSpPr>
        <p:spPr>
          <a:xfrm>
            <a:off x="771733" y="988142"/>
            <a:ext cx="10351561" cy="5107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pic>
        <p:nvPicPr>
          <p:cNvPr id="5" name="صورة 4" descr="صورة تحتوي على نص, خط يد, الخط, رقم&#10;&#10;تم إنشاء الوصف تلقائياً">
            <a:extLst>
              <a:ext uri="{FF2B5EF4-FFF2-40B4-BE49-F238E27FC236}">
                <a16:creationId xmlns:a16="http://schemas.microsoft.com/office/drawing/2014/main" id="{D2D3ADAF-2F99-C8A1-39E0-1B0B75F01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444" y="1091381"/>
            <a:ext cx="9317111" cy="510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74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1D185-EFE7-7073-9E65-1FB22859A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3144A-6E8A-A858-AC56-786810123E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14994" y="1445342"/>
            <a:ext cx="5528217" cy="928920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4" name="Google Shape;429;p34">
            <a:extLst>
              <a:ext uri="{FF2B5EF4-FFF2-40B4-BE49-F238E27FC236}">
                <a16:creationId xmlns:a16="http://schemas.microsoft.com/office/drawing/2014/main" id="{9A681562-6F31-8FC8-37F0-6E9635A2B915}"/>
              </a:ext>
            </a:extLst>
          </p:cNvPr>
          <p:cNvSpPr txBox="1">
            <a:spLocks/>
          </p:cNvSpPr>
          <p:nvPr/>
        </p:nvSpPr>
        <p:spPr>
          <a:xfrm>
            <a:off x="6773557" y="2506996"/>
            <a:ext cx="4022262" cy="32891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chemeClr val="tx1"/>
                </a:solidFill>
                <a:highlight>
                  <a:srgbClr val="FFFF00"/>
                </a:highlight>
              </a:rPr>
              <a:t>Our Team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Ahmed Ismail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Badr </a:t>
            </a:r>
            <a:r>
              <a:rPr lang="en-US" sz="2800" dirty="0" err="1">
                <a:solidFill>
                  <a:schemeClr val="bg1"/>
                </a:solidFill>
              </a:rPr>
              <a:t>Alwgood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Abdulrhman Khaled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Abdulrhman Amr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Momen Ameer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Amr Khaled</a:t>
            </a:r>
          </a:p>
        </p:txBody>
      </p:sp>
    </p:spTree>
    <p:extLst>
      <p:ext uri="{BB962C8B-B14F-4D97-AF65-F5344CB8AC3E}">
        <p14:creationId xmlns:p14="http://schemas.microsoft.com/office/powerpoint/2010/main" val="2263532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A cartoon penguin wearing a hat and coat&#10;&#10;Description automatically generated">
            <a:extLst>
              <a:ext uri="{FF2B5EF4-FFF2-40B4-BE49-F238E27FC236}">
                <a16:creationId xmlns:a16="http://schemas.microsoft.com/office/drawing/2014/main" id="{5EA304E9-0B96-FB02-3C47-73D6DE060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685" y="0"/>
            <a:ext cx="6707834" cy="670783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8E6F5CA-0E3F-231D-2201-944ACBE136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6232" y="297647"/>
            <a:ext cx="4453123" cy="928920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A93B9-B535-B45C-D6CD-ACA9E264E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4B5038-E990-8230-D397-154332987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36" y="147243"/>
            <a:ext cx="10808762" cy="68122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Small brief of </a:t>
            </a:r>
            <a:r>
              <a:rPr lang="en-US" sz="4400" b="1" dirty="0"/>
              <a:t>1st &amp; 2nd Derivatives</a:t>
            </a:r>
            <a:br>
              <a:rPr lang="en-US" sz="4400" b="1" dirty="0"/>
            </a:b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99952A-4FCA-49A3-EAAD-DC8CF7D92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40B88780-0A6B-41BC-E403-B4C8974F7D2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733" y="988142"/>
            <a:ext cx="10351561" cy="5107858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1st &amp; 2nd Derivatives</a:t>
            </a:r>
          </a:p>
          <a:p>
            <a:pPr algn="ctr"/>
            <a:endParaRPr lang="en-US" sz="2800" b="1" dirty="0"/>
          </a:p>
          <a:p>
            <a:r>
              <a:rPr lang="en-US" sz="2000" b="1" dirty="0">
                <a:highlight>
                  <a:srgbClr val="FFFF00"/>
                </a:highlight>
              </a:rPr>
              <a:t>Comparing the 1st and 2nd derivatives we can conclude the following:</a:t>
            </a:r>
          </a:p>
          <a:p>
            <a:r>
              <a:rPr lang="en-US" sz="2000" dirty="0"/>
              <a:t>1st order derivatives generally produce thicker edges.</a:t>
            </a:r>
          </a:p>
          <a:p>
            <a:r>
              <a:rPr lang="en-US" sz="2000" dirty="0"/>
              <a:t>2nd order derivatives have a stronger response to fine detail e.g. thin lines.</a:t>
            </a:r>
          </a:p>
          <a:p>
            <a:r>
              <a:rPr lang="en-US" sz="2000" dirty="0"/>
              <a:t>1st order derivatives have stronger response to grey level step.</a:t>
            </a:r>
          </a:p>
          <a:p>
            <a:r>
              <a:rPr lang="en-US" sz="2000" dirty="0"/>
              <a:t>2nd order derivatives produce a double response at step changes in grey level</a:t>
            </a:r>
          </a:p>
        </p:txBody>
      </p:sp>
    </p:spTree>
    <p:extLst>
      <p:ext uri="{BB962C8B-B14F-4D97-AF65-F5344CB8AC3E}">
        <p14:creationId xmlns:p14="http://schemas.microsoft.com/office/powerpoint/2010/main" val="1430185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554" y="139765"/>
            <a:ext cx="6631390" cy="68122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Law of 1d derivative </a:t>
            </a:r>
          </a:p>
        </p:txBody>
      </p:sp>
      <p:pic>
        <p:nvPicPr>
          <p:cNvPr id="11" name="عنصر نائب للمحتوى 10" descr="صورة تحتوي على نص, الخط, لقطة شاشة&#10;&#10;تم إنشاء الوصف تلقائياً">
            <a:extLst>
              <a:ext uri="{FF2B5EF4-FFF2-40B4-BE49-F238E27FC236}">
                <a16:creationId xmlns:a16="http://schemas.microsoft.com/office/drawing/2014/main" id="{17099BA5-18B6-AC4B-C968-F93DE40A63D9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1572713" y="1356852"/>
            <a:ext cx="7971071" cy="4558067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42C7B-9DCB-57A0-4A09-3334FAA85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AB8FBF-AF57-BC47-A6A1-E0AE4E110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3" y="139765"/>
            <a:ext cx="9729119" cy="68122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Example of 1d derivative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7380B5-4078-ABF9-CEA4-29A88FDFD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8316BCA2-29D9-6973-E681-35ECD5D464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733" y="988142"/>
            <a:ext cx="10351561" cy="5107858"/>
          </a:xfrm>
        </p:spPr>
        <p:txBody>
          <a:bodyPr/>
          <a:lstStyle/>
          <a:p>
            <a:r>
              <a:rPr lang="en-US" sz="2000" b="1" dirty="0"/>
              <a:t>Example</a:t>
            </a:r>
            <a:r>
              <a:rPr lang="en-US" dirty="0"/>
              <a:t>: make the 1D with first and second derivative  of the following </a:t>
            </a:r>
          </a:p>
          <a:p>
            <a:r>
              <a:rPr lang="en-US" dirty="0"/>
              <a:t>			</a:t>
            </a:r>
            <a:r>
              <a:rPr lang="en-US" b="1" dirty="0"/>
              <a:t>4,4,3,3,2,2,2,1,1,1,5,5,5,3,3,7,7,7,6,6,6,6</a:t>
            </a:r>
          </a:p>
          <a:p>
            <a:endParaRPr lang="en-US" dirty="0"/>
          </a:p>
          <a:p>
            <a:r>
              <a:rPr lang="en-US" sz="2000" b="1" dirty="0"/>
              <a:t>Law</a:t>
            </a:r>
            <a:r>
              <a:rPr lang="en-US" dirty="0"/>
              <a:t>:-</a:t>
            </a:r>
          </a:p>
          <a:p>
            <a:r>
              <a:rPr lang="en-US" dirty="0"/>
              <a:t> First order derivative of  ( </a:t>
            </a:r>
            <a:r>
              <a:rPr lang="en-US" dirty="0" err="1"/>
              <a:t>df</a:t>
            </a:r>
            <a:r>
              <a:rPr lang="en-US" dirty="0"/>
              <a:t> / </a:t>
            </a:r>
            <a:r>
              <a:rPr lang="en-US" dirty="0" err="1"/>
              <a:t>дх</a:t>
            </a:r>
            <a:r>
              <a:rPr lang="en-US" dirty="0"/>
              <a:t> ) = f(x+1) - f (x)</a:t>
            </a:r>
          </a:p>
          <a:p>
            <a:r>
              <a:rPr lang="en-US" sz="2000" b="1" dirty="0"/>
              <a:t>Solution</a:t>
            </a:r>
            <a:r>
              <a:rPr lang="en-US" dirty="0"/>
              <a:t>:-</a:t>
            </a:r>
          </a:p>
          <a:p>
            <a:r>
              <a:rPr lang="en-US" dirty="0"/>
              <a:t> First Derivative: 0,−1,0,−1,0,0,−1,0,0,4,0,0,−2,0,4,0,0,−1,0,0,0</a:t>
            </a:r>
          </a:p>
          <a:p>
            <a:endParaRPr lang="en-US" dirty="0"/>
          </a:p>
          <a:p>
            <a:r>
              <a:rPr lang="en-US" sz="2000" b="1" dirty="0"/>
              <a:t>Law</a:t>
            </a:r>
            <a:r>
              <a:rPr lang="en-US" dirty="0"/>
              <a:t>:-</a:t>
            </a:r>
          </a:p>
          <a:p>
            <a:r>
              <a:rPr lang="en-US" dirty="0"/>
              <a:t>second order derivative (d² f/ дх² ) = f(x+1)+f(x-1)-2 f(x)</a:t>
            </a:r>
          </a:p>
          <a:p>
            <a:r>
              <a:rPr lang="en-US" dirty="0"/>
              <a:t>Solution:- </a:t>
            </a:r>
          </a:p>
          <a:p>
            <a:r>
              <a:rPr lang="en-US" dirty="0"/>
              <a:t>Second Derivative: −1,1,−2,1,−1,0,0,3,−3,0,0,−2,2,0,2,−3,1,−1,0,0,0</a:t>
            </a:r>
          </a:p>
        </p:txBody>
      </p:sp>
    </p:spTree>
    <p:extLst>
      <p:ext uri="{BB962C8B-B14F-4D97-AF65-F5344CB8AC3E}">
        <p14:creationId xmlns:p14="http://schemas.microsoft.com/office/powerpoint/2010/main" val="888986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F2373-632F-E8C8-B7E9-6212D1B13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55137-1CEB-22C1-DAA9-859A13BF3C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2984" y="545690"/>
            <a:ext cx="8129015" cy="5651952"/>
          </a:xfrm>
        </p:spPr>
        <p:txBody>
          <a:bodyPr>
            <a:normAutofit/>
          </a:bodyPr>
          <a:lstStyle/>
          <a:p>
            <a:r>
              <a:rPr lang="en-US" sz="4800" b="1" dirty="0"/>
              <a:t>2D  sharpening  filter 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FDE04FA0-B219-609D-4564-C2D12345A55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7A3364-5BCF-DCF6-0964-0567F8540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0688914-7E01-F4C7-A7EB-25F3CAF68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15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1356852"/>
            <a:ext cx="6594768" cy="2632762"/>
          </a:xfrm>
        </p:spPr>
        <p:txBody>
          <a:bodyPr>
            <a:normAutofit/>
          </a:bodyPr>
          <a:lstStyle/>
          <a:p>
            <a:pPr marL="457200" lvl="1" algn="l"/>
            <a:r>
              <a:rPr lang="en-US" sz="5400" dirty="0">
                <a:solidFill>
                  <a:schemeClr val="bg1"/>
                </a:solidFill>
              </a:rPr>
              <a:t>Laplacian filter </a:t>
            </a: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375" y="99220"/>
            <a:ext cx="10668000" cy="785683"/>
          </a:xfrm>
        </p:spPr>
        <p:txBody>
          <a:bodyPr/>
          <a:lstStyle/>
          <a:p>
            <a:pPr algn="ctr"/>
            <a:r>
              <a:rPr lang="en-US" dirty="0"/>
              <a:t>Laplacian filter law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6" name="صورة 15">
            <a:extLst>
              <a:ext uri="{FF2B5EF4-FFF2-40B4-BE49-F238E27FC236}">
                <a16:creationId xmlns:a16="http://schemas.microsoft.com/office/drawing/2014/main" id="{B1B774B1-BA8A-AB6F-FC58-4EB2F6B64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2898"/>
            <a:ext cx="12106318" cy="1926005"/>
          </a:xfrm>
          <a:prstGeom prst="rect">
            <a:avLst/>
          </a:prstGeom>
        </p:spPr>
      </p:pic>
      <p:pic>
        <p:nvPicPr>
          <p:cNvPr id="18" name="صورة 17" descr="صورة تحتوي على رسم بياني, خط, نص, لقطة شاشة&#10;&#10;تم إنشاء الوصف تلقائياً">
            <a:extLst>
              <a:ext uri="{FF2B5EF4-FFF2-40B4-BE49-F238E27FC236}">
                <a16:creationId xmlns:a16="http://schemas.microsoft.com/office/drawing/2014/main" id="{AA54CD2E-EB6E-5254-8FC3-3299B2B58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686" y="3348037"/>
            <a:ext cx="5314950" cy="3190875"/>
          </a:xfrm>
          <a:prstGeom prst="rect">
            <a:avLst/>
          </a:prstGeom>
        </p:spPr>
      </p:pic>
      <p:sp>
        <p:nvSpPr>
          <p:cNvPr id="19" name="مربع نص 18">
            <a:extLst>
              <a:ext uri="{FF2B5EF4-FFF2-40B4-BE49-F238E27FC236}">
                <a16:creationId xmlns:a16="http://schemas.microsoft.com/office/drawing/2014/main" id="{DC8A5A41-B2BE-ED2F-D5C9-2CFB113895BD}"/>
              </a:ext>
            </a:extLst>
          </p:cNvPr>
          <p:cNvSpPr txBox="1"/>
          <p:nvPr/>
        </p:nvSpPr>
        <p:spPr>
          <a:xfrm>
            <a:off x="0" y="3689098"/>
            <a:ext cx="63858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The mask of Laplacian must equal to zero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It is edge detection </a:t>
            </a:r>
          </a:p>
        </p:txBody>
      </p:sp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{C086EDB0-5EB4-4849-93AA-F22B3C37793C}tf33968143_win32</Template>
  <TotalTime>215</TotalTime>
  <Words>479</Words>
  <Application>Microsoft Office PowerPoint</Application>
  <PresentationFormat>شاشة عريضة</PresentationFormat>
  <Paragraphs>139</Paragraphs>
  <Slides>38</Slides>
  <Notes>38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3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38</vt:i4>
      </vt:variant>
    </vt:vector>
  </HeadingPairs>
  <TitlesOfParts>
    <vt:vector size="42" baseType="lpstr">
      <vt:lpstr>Arial</vt:lpstr>
      <vt:lpstr>Avenir Next LT Pro</vt:lpstr>
      <vt:lpstr>Calibri</vt:lpstr>
      <vt:lpstr>Custom</vt:lpstr>
      <vt:lpstr>Spatial filter  sharpening technique </vt:lpstr>
      <vt:lpstr>Agenda</vt:lpstr>
      <vt:lpstr>1D  sharpening  filter</vt:lpstr>
      <vt:lpstr>Small brief of 1st &amp; 2nd Derivatives </vt:lpstr>
      <vt:lpstr>Law of 1d derivative </vt:lpstr>
      <vt:lpstr>Example of 1d derivative </vt:lpstr>
      <vt:lpstr>2D  sharpening  filter </vt:lpstr>
      <vt:lpstr>Laplacian filter </vt:lpstr>
      <vt:lpstr>Laplacian filter law</vt:lpstr>
      <vt:lpstr>Laplacian filter example</vt:lpstr>
      <vt:lpstr>Laplacian filter solution</vt:lpstr>
      <vt:lpstr>Simplified or composed filter </vt:lpstr>
      <vt:lpstr>Simplified filter law</vt:lpstr>
      <vt:lpstr>Simplified filter mask</vt:lpstr>
      <vt:lpstr>Simplified filter Example</vt:lpstr>
      <vt:lpstr>Simplified filter solution</vt:lpstr>
      <vt:lpstr>Unshaped filter </vt:lpstr>
      <vt:lpstr>Unshaped filter law</vt:lpstr>
      <vt:lpstr>Unshaped filter Steps</vt:lpstr>
      <vt:lpstr>Unshaped filter Example</vt:lpstr>
      <vt:lpstr>Unshaped filter Example</vt:lpstr>
      <vt:lpstr>Unshaped filter Example</vt:lpstr>
      <vt:lpstr>Unshaped filter Solution</vt:lpstr>
      <vt:lpstr>High boost filter </vt:lpstr>
      <vt:lpstr>High boost filter steps</vt:lpstr>
      <vt:lpstr>High boost filter steps</vt:lpstr>
      <vt:lpstr>High boost filter steps</vt:lpstr>
      <vt:lpstr>High boost filter steps</vt:lpstr>
      <vt:lpstr>High boost filter steps</vt:lpstr>
      <vt:lpstr>Soble &amp; Gradient filter </vt:lpstr>
      <vt:lpstr>Gradient filter law</vt:lpstr>
      <vt:lpstr>Gradient filter law</vt:lpstr>
      <vt:lpstr>Sobel filter law</vt:lpstr>
      <vt:lpstr>Sobel filter law</vt:lpstr>
      <vt:lpstr>Sobel filter law</vt:lpstr>
      <vt:lpstr>Pruitt filter Example</vt:lpstr>
      <vt:lpstr>THANK YOU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عبدالرحمن  عمرو عبدالمنعم عبدالعال</dc:creator>
  <cp:lastModifiedBy>عبدالرحمن  عمرو عبدالمنعم عبدالعال</cp:lastModifiedBy>
  <cp:revision>48</cp:revision>
  <dcterms:created xsi:type="dcterms:W3CDTF">2024-12-03T18:15:30Z</dcterms:created>
  <dcterms:modified xsi:type="dcterms:W3CDTF">2024-12-04T09:27:39Z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